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8" r:id="rId2"/>
    <p:sldId id="316" r:id="rId3"/>
    <p:sldId id="299" r:id="rId4"/>
    <p:sldId id="256" r:id="rId5"/>
    <p:sldId id="301" r:id="rId6"/>
    <p:sldId id="302" r:id="rId7"/>
    <p:sldId id="303" r:id="rId8"/>
    <p:sldId id="304" r:id="rId9"/>
    <p:sldId id="305" r:id="rId10"/>
    <p:sldId id="310" r:id="rId11"/>
    <p:sldId id="297" r:id="rId1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290" y="-348"/>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D8DE92-7473-4B0F-A9FE-6206363186F1}"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D8DE92-7473-4B0F-A9FE-6206363186F1}" type="datetimeFigureOut">
              <a:rPr lang="en-US" smtClean="0"/>
              <a:pPr/>
              <a:t>6/2/2017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D8DE92-7473-4B0F-A9FE-6206363186F1}" type="datetimeFigureOut">
              <a:rPr lang="en-US" smtClean="0"/>
              <a:pPr/>
              <a:t>6/2/2017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D8DE92-7473-4B0F-A9FE-6206363186F1}" type="datetimeFigureOut">
              <a:rPr lang="en-US" smtClean="0"/>
              <a:pPr/>
              <a:t>6/2/2017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6D8DE92-7473-4B0F-A9FE-6206363186F1}" type="datetimeFigureOut">
              <a:rPr lang="en-US" smtClean="0"/>
              <a:pPr/>
              <a:t>6/2/2017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A06BE40-B420-441F-9629-7146913B57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1026" name="Picture 2" descr="C:\Users\lifei\Desktop\Blogging for Profits\PPT Front Image.jp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pic>
        <p:nvPicPr>
          <p:cNvPr id="1027" name="Picture 3" descr="C:\Users\lifei\Desktop\Youtube channel income\image 1.jpg"/>
          <p:cNvPicPr>
            <a:picLocks noChangeAspect="1" noChangeArrowheads="1"/>
          </p:cNvPicPr>
          <p:nvPr/>
        </p:nvPicPr>
        <p:blipFill>
          <a:blip r:embed="rId3"/>
          <a:srcRect/>
          <a:stretch>
            <a:fillRect/>
          </a:stretch>
        </p:blipFill>
        <p:spPr bwMode="auto">
          <a:xfrm>
            <a:off x="0" y="0"/>
            <a:ext cx="9144000" cy="5171079"/>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1066800" y="1962150"/>
            <a:ext cx="7086600" cy="1000274"/>
          </a:xfrm>
          <a:prstGeom prst="rect">
            <a:avLst/>
          </a:prstGeom>
        </p:spPr>
        <p:txBody>
          <a:bodyPr wrap="square">
            <a:spAutoFit/>
          </a:bodyPr>
          <a:lstStyle/>
          <a:p>
            <a:r>
              <a:rPr lang="en-IN" sz="3300" b="1" dirty="0" smtClean="0">
                <a:solidFill>
                  <a:schemeClr val="accent6">
                    <a:lumMod val="75000"/>
                  </a:schemeClr>
                </a:solidFill>
                <a:latin typeface="Georgia" pitchFamily="18" charset="0"/>
                <a:ea typeface="Arial Unicode MS" pitchFamily="34" charset="-128"/>
                <a:cs typeface="Arial Unicode MS" pitchFamily="34" charset="-128"/>
              </a:rPr>
              <a:t>In sum, </a:t>
            </a:r>
            <a:r>
              <a:rPr lang="en-IN" sz="2600" b="1" dirty="0" smtClean="0">
                <a:solidFill>
                  <a:schemeClr val="bg2">
                    <a:lumMod val="25000"/>
                  </a:schemeClr>
                </a:solidFill>
              </a:rPr>
              <a:t>for </a:t>
            </a:r>
            <a:r>
              <a:rPr lang="en-IN" sz="2600" b="1" dirty="0" smtClean="0">
                <a:solidFill>
                  <a:schemeClr val="bg2">
                    <a:lumMod val="25000"/>
                  </a:schemeClr>
                </a:solidFill>
              </a:rPr>
              <a:t>more profitable YouTube advertising, follow these six </a:t>
            </a:r>
            <a:r>
              <a:rPr lang="en-IN" sz="2600" b="1" dirty="0" smtClean="0">
                <a:solidFill>
                  <a:schemeClr val="bg2">
                    <a:lumMod val="25000"/>
                  </a:schemeClr>
                </a:solidFill>
              </a:rPr>
              <a:t>tips.</a:t>
            </a:r>
            <a:endParaRPr lang="en-IN" sz="2600" b="1" dirty="0" smtClean="0">
              <a:solidFill>
                <a:schemeClr val="bg2">
                  <a:lumMod val="25000"/>
                </a:schemeClr>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2286000" y="2202419"/>
            <a:ext cx="4572000" cy="369332"/>
          </a:xfrm>
          <a:prstGeom prst="rect">
            <a:avLst/>
          </a:prstGeom>
        </p:spPr>
        <p:txBody>
          <a:bodyPr>
            <a:spAutoFit/>
          </a:bodyPr>
          <a:lstStyle/>
          <a:p>
            <a:pPr lvl="0" algn="ctr">
              <a:spcBef>
                <a:spcPct val="0"/>
              </a:spcBef>
              <a:defRPr/>
            </a:pPr>
            <a:endParaRPr lang="en-IN" b="1" dirty="0">
              <a:solidFill>
                <a:schemeClr val="accent6">
                  <a:lumMod val="75000"/>
                </a:schemeClr>
              </a:solidFill>
              <a:ea typeface="Verdana" pitchFamily="34" charset="0"/>
              <a:cs typeface="Verdana" pitchFamily="34" charset="0"/>
            </a:endParaRPr>
          </a:p>
        </p:txBody>
      </p:sp>
      <p:sp>
        <p:nvSpPr>
          <p:cNvPr id="7" name="Rectangle 6"/>
          <p:cNvSpPr/>
          <p:nvPr/>
        </p:nvSpPr>
        <p:spPr>
          <a:xfrm>
            <a:off x="1219200" y="1352550"/>
            <a:ext cx="6710965" cy="2554545"/>
          </a:xfrm>
          <a:prstGeom prst="rect">
            <a:avLst/>
          </a:prstGeom>
        </p:spPr>
        <p:txBody>
          <a:bodyPr wrap="square">
            <a:spAutoFit/>
          </a:bodyPr>
          <a:lstStyle/>
          <a:p>
            <a:pPr lvl="0" algn="ctr">
              <a:spcBef>
                <a:spcPct val="0"/>
              </a:spcBef>
              <a:defRPr/>
            </a:pPr>
            <a:r>
              <a:rPr lang="en-IN" sz="4000" b="1" dirty="0" smtClean="0">
                <a:solidFill>
                  <a:schemeClr val="accent6">
                    <a:lumMod val="75000"/>
                  </a:schemeClr>
                </a:solidFill>
                <a:latin typeface="Georgia" pitchFamily="18" charset="0"/>
              </a:rPr>
              <a:t>Thank You for Watching. </a:t>
            </a:r>
          </a:p>
          <a:p>
            <a:pPr lvl="0" algn="ctr">
              <a:spcBef>
                <a:spcPct val="0"/>
              </a:spcBef>
              <a:defRPr/>
            </a:pPr>
            <a:r>
              <a:rPr lang="en-IN" sz="4000" b="1" dirty="0" smtClean="0">
                <a:solidFill>
                  <a:schemeClr val="accent6">
                    <a:lumMod val="75000"/>
                  </a:schemeClr>
                </a:solidFill>
                <a:latin typeface="Georgia" pitchFamily="18" charset="0"/>
              </a:rPr>
              <a:t>See you in the next video lesson.</a:t>
            </a:r>
            <a:endParaRPr lang="en-IN" sz="4000" b="1" dirty="0">
              <a:solidFill>
                <a:schemeClr val="accent6">
                  <a:lumMod val="75000"/>
                </a:schemeClr>
              </a:solidFill>
              <a:latin typeface="Georgia"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1428750"/>
            <a:ext cx="8153400" cy="2308324"/>
          </a:xfrm>
          <a:prstGeom prst="rect">
            <a:avLst/>
          </a:prstGeom>
        </p:spPr>
        <p:txBody>
          <a:bodyPr wrap="square">
            <a:spAutoFit/>
          </a:bodyPr>
          <a:lstStyle/>
          <a:p>
            <a:pPr lvl="0" algn="ctr">
              <a:spcBef>
                <a:spcPct val="0"/>
              </a:spcBef>
              <a:defRPr/>
            </a:pPr>
            <a:r>
              <a:rPr lang="en-IN" sz="3600" b="1" dirty="0" smtClean="0">
                <a:solidFill>
                  <a:schemeClr val="bg2">
                    <a:lumMod val="25000"/>
                  </a:schemeClr>
                </a:solidFill>
                <a:latin typeface="Georgia" pitchFamily="18" charset="0"/>
                <a:ea typeface="Verdana" pitchFamily="34" charset="0"/>
                <a:cs typeface="Verdana" pitchFamily="34" charset="0"/>
              </a:rPr>
              <a:t>Video # 11</a:t>
            </a:r>
          </a:p>
          <a:p>
            <a:pPr lvl="0" algn="ctr">
              <a:spcBef>
                <a:spcPct val="0"/>
              </a:spcBef>
              <a:defRPr/>
            </a:pPr>
            <a:endParaRPr lang="en-IN" sz="3600" b="1" dirty="0" smtClean="0">
              <a:solidFill>
                <a:schemeClr val="accent5">
                  <a:lumMod val="75000"/>
                </a:schemeClr>
              </a:solidFill>
              <a:latin typeface="Georgia" pitchFamily="18" charset="0"/>
              <a:ea typeface="Verdana" pitchFamily="34" charset="0"/>
              <a:cs typeface="Verdana" pitchFamily="34" charset="0"/>
            </a:endParaRPr>
          </a:p>
          <a:p>
            <a:pPr lvl="0" algn="ctr">
              <a:spcBef>
                <a:spcPct val="0"/>
              </a:spcBef>
              <a:defRPr/>
            </a:pPr>
            <a:r>
              <a:rPr lang="en-IN" sz="3600" b="1" dirty="0" smtClean="0">
                <a:solidFill>
                  <a:schemeClr val="accent6">
                    <a:lumMod val="75000"/>
                  </a:schemeClr>
                </a:solidFill>
                <a:ea typeface="Verdana" pitchFamily="34" charset="0"/>
                <a:cs typeface="Verdana" pitchFamily="34" charset="0"/>
              </a:rPr>
              <a:t>Best Tips on Profitable YouTube Advertising &amp; Promotion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7" name="Content Placeholder 4"/>
          <p:cNvSpPr txBox="1">
            <a:spLocks/>
          </p:cNvSpPr>
          <p:nvPr/>
        </p:nvSpPr>
        <p:spPr>
          <a:xfrm>
            <a:off x="609600" y="1371600"/>
            <a:ext cx="7543800" cy="2495550"/>
          </a:xfrm>
          <a:prstGeom prst="rect">
            <a:avLst/>
          </a:prstGeom>
        </p:spPr>
        <p:txBody>
          <a:bodyPr vert="horz" lIns="91440" tIns="45720" rIns="91440" bIns="45720" rtlCol="0">
            <a:normAutofit fontScale="92500" lnSpcReduction="10000"/>
          </a:bodyPr>
          <a:lstStyle/>
          <a:p>
            <a:pPr>
              <a:spcBef>
                <a:spcPct val="20000"/>
              </a:spcBef>
            </a:pPr>
            <a:r>
              <a:rPr lang="en-IN" sz="3700" b="1" dirty="0" smtClean="0">
                <a:solidFill>
                  <a:schemeClr val="accent6">
                    <a:lumMod val="75000"/>
                  </a:schemeClr>
                </a:solidFill>
                <a:latin typeface="Georgia" pitchFamily="18" charset="0"/>
                <a:ea typeface="Arial Unicode MS" pitchFamily="34" charset="-128"/>
                <a:cs typeface="Arial Unicode MS" pitchFamily="34" charset="-128"/>
              </a:rPr>
              <a:t>Although similar to paid search spend, the world of YouTube </a:t>
            </a:r>
            <a:r>
              <a:rPr lang="en-IN" sz="2600" b="1" dirty="0" smtClean="0">
                <a:solidFill>
                  <a:schemeClr val="bg2">
                    <a:lumMod val="25000"/>
                  </a:schemeClr>
                </a:solidFill>
                <a:ea typeface="Arial Unicode MS" pitchFamily="34" charset="-128"/>
                <a:cs typeface="Arial Unicode MS" pitchFamily="34" charset="-128"/>
              </a:rPr>
              <a:t>advertising can seem a bit overwhelming and complicated to navigate at first.</a:t>
            </a:r>
          </a:p>
          <a:p>
            <a:pPr>
              <a:spcBef>
                <a:spcPct val="20000"/>
              </a:spcBef>
            </a:pPr>
            <a:r>
              <a:rPr lang="en-IN" sz="2600" b="1" dirty="0" smtClean="0">
                <a:solidFill>
                  <a:schemeClr val="bg2">
                    <a:lumMod val="25000"/>
                  </a:schemeClr>
                </a:solidFill>
                <a:ea typeface="Arial Unicode MS" pitchFamily="34" charset="-128"/>
                <a:cs typeface="Arial Unicode MS" pitchFamily="34" charset="-128"/>
              </a:rPr>
              <a:t> Below are six tips to help you spend your YouTube ad budget in a smart way</a:t>
            </a:r>
            <a:endParaRPr lang="en-IN" sz="2600" b="1" dirty="0" smtClean="0">
              <a:solidFill>
                <a:schemeClr val="bg2">
                  <a:lumMod val="25000"/>
                </a:schemeClr>
              </a:solidFill>
              <a:ea typeface="Arial Unicode MS" pitchFamily="34" charset="-128"/>
              <a:cs typeface="Arial Unicode MS" pitchFamily="34" charset="-12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1200329"/>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1. Choose Your YouTube Ad Format Wisely</a:t>
            </a:r>
          </a:p>
        </p:txBody>
      </p:sp>
      <p:sp>
        <p:nvSpPr>
          <p:cNvPr id="6" name="Rectangle 5"/>
          <p:cNvSpPr/>
          <p:nvPr/>
        </p:nvSpPr>
        <p:spPr>
          <a:xfrm>
            <a:off x="609600" y="2038350"/>
            <a:ext cx="8001000" cy="2492990"/>
          </a:xfrm>
          <a:prstGeom prst="rect">
            <a:avLst/>
          </a:prstGeom>
        </p:spPr>
        <p:txBody>
          <a:bodyPr wrap="square">
            <a:spAutoFit/>
          </a:bodyPr>
          <a:lstStyle/>
          <a:p>
            <a:pPr>
              <a:spcBef>
                <a:spcPct val="0"/>
              </a:spcBef>
            </a:pPr>
            <a:r>
              <a:rPr lang="en-IN" sz="2600" b="1" dirty="0" smtClean="0">
                <a:solidFill>
                  <a:schemeClr val="bg2">
                    <a:lumMod val="25000"/>
                  </a:schemeClr>
                </a:solidFill>
              </a:rPr>
              <a:t>The first complicated fact about YouTube advertising is that there are many different ad formats available. </a:t>
            </a:r>
            <a:endParaRPr lang="en-IN" sz="2600" b="1" dirty="0" smtClean="0">
              <a:solidFill>
                <a:schemeClr val="bg2">
                  <a:lumMod val="25000"/>
                </a:schemeClr>
              </a:solidFill>
            </a:endParaRPr>
          </a:p>
          <a:p>
            <a:pPr>
              <a:spcBef>
                <a:spcPct val="0"/>
              </a:spcBef>
            </a:pPr>
            <a:r>
              <a:rPr lang="en-IN" sz="2600" b="1" dirty="0" smtClean="0">
                <a:solidFill>
                  <a:schemeClr val="bg2">
                    <a:lumMod val="25000"/>
                  </a:schemeClr>
                </a:solidFill>
              </a:rPr>
              <a:t>Where </a:t>
            </a:r>
            <a:r>
              <a:rPr lang="en-IN" sz="2600" b="1" dirty="0" smtClean="0">
                <a:solidFill>
                  <a:schemeClr val="bg2">
                    <a:lumMod val="25000"/>
                  </a:schemeClr>
                </a:solidFill>
              </a:rPr>
              <a:t>should you start? Well, you should first start by reading about each individual format on the YouTube help page here, and then considering what your main goal is.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1015663"/>
          </a:xfrm>
          <a:prstGeom prst="rect">
            <a:avLst/>
          </a:prstGeom>
        </p:spPr>
        <p:txBody>
          <a:bodyPr wrap="square">
            <a:spAutoFit/>
          </a:bodyPr>
          <a:lstStyle/>
          <a:p>
            <a:pPr lvl="0">
              <a:spcBef>
                <a:spcPct val="0"/>
              </a:spcBef>
            </a:pPr>
            <a:r>
              <a:rPr lang="en-IN" sz="3000" b="1" dirty="0" smtClean="0">
                <a:solidFill>
                  <a:schemeClr val="accent6">
                    <a:lumMod val="75000"/>
                  </a:schemeClr>
                </a:solidFill>
                <a:latin typeface="Georgia" pitchFamily="18" charset="0"/>
              </a:rPr>
              <a:t>2. Segment In-Stream and Discovery Ads into Different Campaigns</a:t>
            </a:r>
          </a:p>
        </p:txBody>
      </p:sp>
      <p:sp>
        <p:nvSpPr>
          <p:cNvPr id="6" name="Rectangle 5"/>
          <p:cNvSpPr/>
          <p:nvPr/>
        </p:nvSpPr>
        <p:spPr>
          <a:xfrm>
            <a:off x="685800" y="2114550"/>
            <a:ext cx="8001000" cy="2492990"/>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In-stream ads and discovery ads (previously known as in-display ads) are very distinct from one </a:t>
            </a:r>
            <a:r>
              <a:rPr lang="en-IN" sz="2600" b="1" dirty="0" smtClean="0">
                <a:solidFill>
                  <a:schemeClr val="bg2">
                    <a:lumMod val="25000"/>
                  </a:schemeClr>
                </a:solidFill>
              </a:rPr>
              <a:t>another.</a:t>
            </a:r>
          </a:p>
          <a:p>
            <a:pPr marL="341313" lvl="0" indent="-341313">
              <a:spcBef>
                <a:spcPct val="0"/>
              </a:spcBef>
              <a:buFont typeface="Arial" pitchFamily="34" charset="0"/>
              <a:buChar char="•"/>
            </a:pPr>
            <a:r>
              <a:rPr lang="en-IN" sz="2600" b="1" dirty="0" smtClean="0">
                <a:solidFill>
                  <a:schemeClr val="bg2">
                    <a:lumMod val="25000"/>
                  </a:schemeClr>
                </a:solidFill>
              </a:rPr>
              <a:t>Because of these differences you should have a different budget and strategy which is easier to control on the campaign level.</a:t>
            </a:r>
          </a:p>
          <a:p>
            <a:pPr marL="341313" lvl="0" indent="-341313">
              <a:spcBef>
                <a:spcPct val="0"/>
              </a:spcBef>
              <a:buFont typeface="Arial" pitchFamily="34" charset="0"/>
              <a:buChar char="•"/>
            </a:pPr>
            <a:endParaRPr lang="en-IN" sz="2600" b="1" dirty="0" smtClean="0">
              <a:solidFill>
                <a:schemeClr val="bg2">
                  <a:lumMod val="25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1200329"/>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3. Take Advantage of YouTube Targeting Options</a:t>
            </a:r>
          </a:p>
        </p:txBody>
      </p:sp>
      <p:sp>
        <p:nvSpPr>
          <p:cNvPr id="6" name="Rectangle 5"/>
          <p:cNvSpPr/>
          <p:nvPr/>
        </p:nvSpPr>
        <p:spPr>
          <a:xfrm>
            <a:off x="685800" y="2038350"/>
            <a:ext cx="8001000" cy="209288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YouTube allows great flexibility to take control over who sees your ads. Starting with demographic targeting, you can then layer on affinity audiences (to target people interested in a certain topic), custom affinity audiences, and in-market audiences.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85800" y="10477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4. Set Up Video Remarketing</a:t>
            </a:r>
          </a:p>
        </p:txBody>
      </p:sp>
      <p:sp>
        <p:nvSpPr>
          <p:cNvPr id="6" name="Rectangle 5"/>
          <p:cNvSpPr/>
          <p:nvPr/>
        </p:nvSpPr>
        <p:spPr>
          <a:xfrm>
            <a:off x="685800" y="1962150"/>
            <a:ext cx="8001000" cy="169277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Remarketing is by far the most effective targeting method in my opinion, because you have the security of knowing this audience has already expressed interest in your company by visiting your website.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85800" y="1047750"/>
            <a:ext cx="7848600" cy="1200329"/>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5. Create Compelling, Human Content that Feels Native</a:t>
            </a:r>
          </a:p>
        </p:txBody>
      </p:sp>
      <p:sp>
        <p:nvSpPr>
          <p:cNvPr id="6" name="Rectangle 5"/>
          <p:cNvSpPr/>
          <p:nvPr/>
        </p:nvSpPr>
        <p:spPr>
          <a:xfrm>
            <a:off x="685800" y="2266950"/>
            <a:ext cx="8001000" cy="209288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Whether it be a compelling story that pulls at the heartstrings or a joke/prank that has your audience on the floor laughing. Including people and making a relatable experience that feels natural and native is what you should aim for.</a:t>
            </a:r>
            <a:endParaRPr lang="en-IN" sz="2600" b="1" dirty="0" smtClean="0">
              <a:solidFill>
                <a:schemeClr val="bg2">
                  <a:lumMod val="25000"/>
                </a:schemeClr>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762000" y="742950"/>
            <a:ext cx="7848600" cy="1754326"/>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6. Drive Action by Adding Interactive Elements to Your Ads</a:t>
            </a:r>
          </a:p>
        </p:txBody>
      </p:sp>
      <p:sp>
        <p:nvSpPr>
          <p:cNvPr id="6" name="Rectangle 5"/>
          <p:cNvSpPr/>
          <p:nvPr/>
        </p:nvSpPr>
        <p:spPr>
          <a:xfrm>
            <a:off x="762000" y="2495550"/>
            <a:ext cx="8001000" cy="209288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Did you know that you can link up your shopping cart with a </a:t>
            </a:r>
            <a:r>
              <a:rPr lang="en-IN" sz="2600" b="1" dirty="0" err="1" smtClean="0">
                <a:solidFill>
                  <a:schemeClr val="bg2">
                    <a:lumMod val="25000"/>
                  </a:schemeClr>
                </a:solidFill>
              </a:rPr>
              <a:t>TrueView</a:t>
            </a:r>
            <a:r>
              <a:rPr lang="en-IN" sz="2600" b="1" dirty="0" smtClean="0">
                <a:solidFill>
                  <a:schemeClr val="bg2">
                    <a:lumMod val="25000"/>
                  </a:schemeClr>
                </a:solidFill>
              </a:rPr>
              <a:t> video ad? </a:t>
            </a:r>
            <a:endParaRPr lang="en-IN" sz="2600" b="1" dirty="0" smtClean="0">
              <a:solidFill>
                <a:schemeClr val="bg2">
                  <a:lumMod val="25000"/>
                </a:schemeClr>
              </a:solidFill>
            </a:endParaRPr>
          </a:p>
          <a:p>
            <a:pPr marL="231775" lvl="0" indent="-231775">
              <a:spcBef>
                <a:spcPct val="0"/>
              </a:spcBef>
              <a:buFont typeface="Arial" pitchFamily="34" charset="0"/>
              <a:buChar char="•"/>
            </a:pPr>
            <a:r>
              <a:rPr lang="en-IN" sz="2600" b="1" dirty="0" smtClean="0">
                <a:solidFill>
                  <a:schemeClr val="bg2">
                    <a:lumMod val="25000"/>
                  </a:schemeClr>
                </a:solidFill>
              </a:rPr>
              <a:t>You </a:t>
            </a:r>
            <a:r>
              <a:rPr lang="en-IN" sz="2600" b="1" dirty="0" smtClean="0">
                <a:solidFill>
                  <a:schemeClr val="bg2">
                    <a:lumMod val="25000"/>
                  </a:schemeClr>
                </a:solidFill>
              </a:rPr>
              <a:t>can also add calls-to-action, cards to showcase products, or even auto-end screens encouraging the viewer to download your app.</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1045</TotalTime>
  <Words>302</Words>
  <Application>Microsoft Office PowerPoint</Application>
  <PresentationFormat>On-screen Show (16:9)</PresentationFormat>
  <Paragraphs>23</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sukhpal kaur</dc:creator>
  <cp:lastModifiedBy>manasvii T</cp:lastModifiedBy>
  <cp:revision>78</cp:revision>
  <dcterms:created xsi:type="dcterms:W3CDTF">2017-04-01T05:57:38Z</dcterms:created>
  <dcterms:modified xsi:type="dcterms:W3CDTF">2017-06-02T11:38:39Z</dcterms:modified>
</cp:coreProperties>
</file>